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5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5C39-451D-43DA-AFFD-655271B6CB1D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3F74-3FCA-4DE7-AA09-AC16BFD7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374922"/>
          </a:xfrm>
        </p:spPr>
        <p:txBody>
          <a:bodyPr>
            <a:normAutofit fontScale="85000" lnSpcReduction="20000"/>
          </a:bodyPr>
          <a:lstStyle/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Что такое база данных? 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Какую структуру хранения данных используют в БД? 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 чем особенность реляционной БД? 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 чем состоит удобство табличного представления информации? 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 описывается структура данных в реляционной БД? 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Что такое запись, поле записи? Какую информацию они содержат?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 запустить </a:t>
            </a:r>
            <a:r>
              <a:rPr lang="en-US" dirty="0" smtClean="0">
                <a:solidFill>
                  <a:schemeClr val="tx1"/>
                </a:solidFill>
              </a:rPr>
              <a:t>Access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Назовите три способа создания таблиц?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Состав главного меню?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Есть отличие от других программ пакета </a:t>
            </a:r>
            <a:r>
              <a:rPr lang="en-US" b="0" dirty="0" smtClean="0">
                <a:solidFill>
                  <a:schemeClr val="tx1"/>
                </a:solidFill>
              </a:rPr>
              <a:t>Microsoft</a:t>
            </a:r>
            <a:r>
              <a:rPr lang="ru-RU" b="0" dirty="0" smtClean="0">
                <a:solidFill>
                  <a:schemeClr val="tx1"/>
                </a:solidFill>
              </a:rPr>
              <a:t> офис.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Что такое СУБД? Каково назначение этого вида программного обеспечения?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Какие СУБД называются реляционными</a:t>
            </a:r>
            <a:r>
              <a:rPr lang="ru-RU" dirty="0" smtClean="0"/>
              <a:t>?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Каковы основные функции СУБД?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/>
              <a:t>Текстовый</a:t>
            </a:r>
          </a:p>
          <a:p>
            <a:pPr>
              <a:buNone/>
            </a:pPr>
            <a:r>
              <a:rPr lang="ru-RU" sz="2400" dirty="0"/>
              <a:t>Текст или числа, не требующие проведения расчетов, например, номера телефонов.</a:t>
            </a:r>
          </a:p>
          <a:p>
            <a:pPr>
              <a:buNone/>
            </a:pPr>
            <a:r>
              <a:rPr lang="ru-RU" sz="2400" b="1" dirty="0"/>
              <a:t>Поле МЕМО</a:t>
            </a:r>
          </a:p>
          <a:p>
            <a:pPr>
              <a:buNone/>
            </a:pPr>
            <a:r>
              <a:rPr lang="ru-RU" sz="2400" dirty="0"/>
              <a:t>Длинный текст или комбинация текста и чисел.</a:t>
            </a:r>
          </a:p>
          <a:p>
            <a:pPr>
              <a:buNone/>
            </a:pPr>
            <a:r>
              <a:rPr lang="ru-RU" sz="2400" b="1" dirty="0"/>
              <a:t>Числовой</a:t>
            </a:r>
          </a:p>
          <a:p>
            <a:pPr>
              <a:buNone/>
            </a:pPr>
            <a:r>
              <a:rPr lang="ru-RU" sz="2400" dirty="0"/>
              <a:t>Числовые данные, используемые для проведения расчетов.</a:t>
            </a:r>
          </a:p>
          <a:p>
            <a:pPr>
              <a:buNone/>
            </a:pPr>
            <a:r>
              <a:rPr lang="ru-RU" sz="2400" b="1" dirty="0"/>
              <a:t>Дата/время</a:t>
            </a:r>
          </a:p>
          <a:p>
            <a:pPr>
              <a:buNone/>
            </a:pPr>
            <a:r>
              <a:rPr lang="ru-RU" sz="2400" dirty="0"/>
              <a:t>Даты и время, относящиеся к годам с 100 по 9999, включительно.</a:t>
            </a:r>
          </a:p>
          <a:p>
            <a:pPr>
              <a:buNone/>
            </a:pPr>
            <a:r>
              <a:rPr lang="ru-RU" sz="2400" b="1" dirty="0"/>
              <a:t>Денежный</a:t>
            </a:r>
          </a:p>
          <a:p>
            <a:pPr>
              <a:buNone/>
            </a:pPr>
            <a:r>
              <a:rPr lang="ru-RU" sz="2400" dirty="0"/>
              <a:t>Денежные значения и числовые данные, используемые в математических расчетах.</a:t>
            </a:r>
          </a:p>
          <a:p>
            <a:pPr>
              <a:buNone/>
            </a:pPr>
            <a:r>
              <a:rPr lang="ru-RU" sz="2400" b="1" dirty="0"/>
              <a:t>Счетчик</a:t>
            </a:r>
          </a:p>
          <a:p>
            <a:pPr>
              <a:buNone/>
            </a:pPr>
            <a:r>
              <a:rPr lang="ru-RU" sz="2400" dirty="0"/>
              <a:t>Уникальные последовательно возрастающие (на 1) или случайные числа, автоматически вводящиеся при </a:t>
            </a:r>
            <a:r>
              <a:rPr lang="ru-RU" sz="2400" dirty="0" smtClean="0"/>
              <a:t>добавлении </a:t>
            </a:r>
            <a:r>
              <a:rPr lang="ru-RU" sz="2400" dirty="0"/>
              <a:t>каждой новой записи в </a:t>
            </a:r>
            <a:r>
              <a:rPr lang="ru-RU" sz="2400" dirty="0" smtClean="0"/>
              <a:t>таблицу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Логический</a:t>
            </a:r>
          </a:p>
          <a:p>
            <a:r>
              <a:rPr lang="ru-RU" dirty="0"/>
              <a:t>Логические значения, а также поля, которые могут содержать одно из двух возможных значений (</a:t>
            </a:r>
            <a:r>
              <a:rPr lang="ru-RU" dirty="0" err="1"/>
              <a:t>True</a:t>
            </a:r>
            <a:r>
              <a:rPr lang="ru-RU" dirty="0"/>
              <a:t>/</a:t>
            </a:r>
            <a:r>
              <a:rPr lang="ru-RU" dirty="0" err="1"/>
              <a:t>False</a:t>
            </a:r>
            <a:r>
              <a:rPr lang="ru-RU" dirty="0"/>
              <a:t>, Да/Нет).</a:t>
            </a:r>
          </a:p>
          <a:p>
            <a:r>
              <a:rPr lang="ru-RU" b="1" dirty="0"/>
              <a:t>Поле объекта OLE</a:t>
            </a:r>
          </a:p>
          <a:p>
            <a:r>
              <a:rPr lang="ru-RU" dirty="0"/>
              <a:t>Объект (например, электронная таблица Microsoft Excel, документ Microsoft Word, рисунок, звукозапись или другие данные в двоичном формате), связанный или внедренный в таблицу Microsoft </a:t>
            </a:r>
            <a:r>
              <a:rPr lang="ru-RU" dirty="0" err="1"/>
              <a:t>Access</a:t>
            </a:r>
            <a:r>
              <a:rPr lang="ru-RU" dirty="0"/>
              <a:t>.</a:t>
            </a:r>
          </a:p>
          <a:p>
            <a:r>
              <a:rPr lang="ru-RU" b="1" dirty="0"/>
              <a:t>Гиперссылка</a:t>
            </a:r>
          </a:p>
          <a:p>
            <a:r>
              <a:rPr lang="ru-RU" dirty="0"/>
              <a:t>Строка, состоящая из букв и цифр, и представляющая адрес гиперссылки.</a:t>
            </a:r>
          </a:p>
          <a:p>
            <a:r>
              <a:rPr lang="ru-RU" b="1" dirty="0"/>
              <a:t>Мастер подстановок</a:t>
            </a:r>
          </a:p>
          <a:p>
            <a:r>
              <a:rPr lang="ru-RU" dirty="0"/>
              <a:t>Создает поле, в котором предлагается выбор значений из списка, или из поля со списком, содержащего набор постоянных значений или значений из другой таблицы. Выбор этого параметра в списке в ячейке запускает мастера подстановок, который определяет тип поля.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92137"/>
              </p:ext>
            </p:extLst>
          </p:nvPr>
        </p:nvGraphicFramePr>
        <p:xfrm>
          <a:off x="251520" y="836714"/>
          <a:ext cx="8712968" cy="5832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648"/>
                <a:gridCol w="5085320"/>
              </a:tblGrid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Имя поля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Тип и размер данных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896525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А. Код товара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Числовой, одинарное с плаваю­щей точкой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В. Наименование товара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 Текстовый (по умолчанию)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С. Единица измерения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 Числовой (по умолчанию)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508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D. </a:t>
                      </a:r>
                      <a:r>
                        <a:rPr lang="ru-RU" sz="1800">
                          <a:effectLst/>
                        </a:rPr>
                        <a:t>Цена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4. Текстовый, 25 байтов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Е. Стоимость с НДС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5. Денежный (по умолчанию)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F. </a:t>
                      </a:r>
                      <a:r>
                        <a:rPr lang="ru-RU" sz="1800">
                          <a:effectLst/>
                        </a:rPr>
                        <a:t>Информация о товаре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6. Поле объекта </a:t>
                      </a:r>
                      <a:r>
                        <a:rPr lang="en-US" sz="1800" dirty="0">
                          <a:effectLst/>
                        </a:rPr>
                        <a:t>OLE, </a:t>
                      </a:r>
                      <a:r>
                        <a:rPr lang="ru-RU" sz="1800" dirty="0">
                          <a:effectLst/>
                        </a:rPr>
                        <a:t>1 Гбайт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508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G. </a:t>
                      </a:r>
                      <a:r>
                        <a:rPr lang="ru-RU" sz="1800">
                          <a:effectLst/>
                        </a:rPr>
                        <a:t>Фото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7. Поле </a:t>
                      </a:r>
                      <a:r>
                        <a:rPr lang="en-US" sz="1800" dirty="0">
                          <a:effectLst/>
                        </a:rPr>
                        <a:t>MEMO, </a:t>
                      </a:r>
                      <a:r>
                        <a:rPr lang="ru-RU" sz="1800" dirty="0">
                          <a:effectLst/>
                        </a:rPr>
                        <a:t>64 </a:t>
                      </a:r>
                      <a:r>
                        <a:rPr lang="ru-RU" sz="1800" dirty="0" err="1">
                          <a:effectLst/>
                        </a:rPr>
                        <a:t>Кбайта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Н. Наличие товара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8. Текстовый, 5 байтов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508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9. Текстовый, 8 байтов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43736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10. Логический, 1 бит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477460"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77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11. Счетчик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19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3500461"/>
          </a:xfrm>
        </p:spPr>
        <p:txBody>
          <a:bodyPr>
            <a:normAutofit fontScale="90000"/>
          </a:bodyPr>
          <a:lstStyle/>
          <a:p>
            <a:r>
              <a:rPr lang="ru-RU" sz="9600" b="1" dirty="0"/>
              <a:t>Тема:</a:t>
            </a:r>
            <a:r>
              <a:rPr lang="ru-RU" sz="9600" dirty="0"/>
              <a:t> </a:t>
            </a: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9600" dirty="0" smtClean="0"/>
              <a:t>создание </a:t>
            </a:r>
            <a:r>
              <a:rPr lang="ru-RU" sz="9600" dirty="0"/>
              <a:t>таблиц  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fld id="{6E0E6E05-6782-4264-8F57-DBDED7DFC98E}" type="datetime1">
              <a:rPr lang="ru-RU" sz="4400" smtClean="0">
                <a:solidFill>
                  <a:srgbClr val="C00000"/>
                </a:solidFill>
              </a:rPr>
              <a:pPr/>
              <a:t>08.11.2017</a:t>
            </a:fld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 создания базы необходимо приступить к конст­руированию таблицы. Таблицы можно создавать в одном из </a:t>
            </a:r>
            <a:r>
              <a:rPr lang="ru-RU" b="1" dirty="0"/>
              <a:t>двух режимов: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Режим таблицы;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Режим Конструктор.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/>
              <a:t>Таблица хранит сведения по конкретному вопросу, например, таблица "Товары" содержит сведения только о товарах, а таблица "Поставщики" - только о компаниях, поставляющих товары. Для того, чтобы данные не дублировались и не происходило ошибок при их выдаче, необходимо распределить данные разного рода по разным таблицам. Данные в таблице организованы в столбцы ("поля") и в строки ("записи"). Существует два режима работы с таблицей. Вы можете выбрать режим Конструктор или Режим таблицы, кликнув на специальной кнопке на панели инструментов.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00834"/>
          </a:xfrm>
        </p:spPr>
        <p:txBody>
          <a:bodyPr/>
          <a:lstStyle/>
          <a:p>
            <a:r>
              <a:rPr lang="ru-RU" dirty="0"/>
              <a:t>В режиме конструктора таблицы можно создать целую таблицу, добавляя новые поля или удаляя и настраивая существующие поля таблицы. Чтобы добавить поле, в верхней части окна таблицы следует ввести имя поля и определить его тип. Чтобы переименовать поле, измените его имя в столбце "Имя поля".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7996" y="1500174"/>
            <a:ext cx="9147622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/>
              <a:t>Тип данных определяет, какого вида данные допускается вводить в поле. Например, недопустим ввод текста в поле денежного типа. Выбор соответствующего типа данных обеспечивает ввод данных в правильной форме для сортировки, вычислений и других операций. Чтобы определить или изменить тип данных, выберите столбец "Тип данных", нажмите в поле символ раскрывающегося списка и выберите тип данных из списка.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/>
              <a:t>Ключевые поля в таблицах используются для создания межтабличных связей. Чтобы определить ключ, выделите строку с описанием нужного поля и нажмите кнопку Ключ на панели инструментов. В режиме таблицы добавляются, редактируются или просматриваются табличные данные. Также можно проверить орфографию и напечатать табличные данные, отфильтровать и отсортировать записи, изменить внешний вид таблицы или изменить структуру таблицы, добавив или удалив столбцы. Для добавления записей используется кнопка Новая запись на панели инструментов.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Типы данных</a:t>
            </a:r>
            <a:endParaRPr lang="ru-RU" dirty="0"/>
          </a:p>
          <a:p>
            <a:r>
              <a:rPr lang="ru-RU" dirty="0"/>
              <a:t>Тип данных определяет, какого вида данные допускается вводить в поле. Например, недопустим ввод текста в поле денежного типа. Выбор соответствующего типа данных обеспечивает ввод данных в правильной форме для сортировки, вычислений и других операций. Microsoft </a:t>
            </a:r>
            <a:r>
              <a:rPr lang="ru-RU" dirty="0" err="1"/>
              <a:t>Access</a:t>
            </a:r>
            <a:r>
              <a:rPr lang="ru-RU" dirty="0"/>
              <a:t> поддерживает следующие типы данных: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762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Тема:  создание таблиц  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головной</cp:lastModifiedBy>
  <cp:revision>23</cp:revision>
  <dcterms:created xsi:type="dcterms:W3CDTF">2011-11-18T21:38:25Z</dcterms:created>
  <dcterms:modified xsi:type="dcterms:W3CDTF">2017-11-08T03:00:53Z</dcterms:modified>
</cp:coreProperties>
</file>