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0" r:id="rId4"/>
    <p:sldId id="288" r:id="rId5"/>
    <p:sldId id="261" r:id="rId6"/>
    <p:sldId id="262" r:id="rId7"/>
    <p:sldId id="263" r:id="rId8"/>
    <p:sldId id="264" r:id="rId9"/>
    <p:sldId id="293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2B70"/>
    <a:srgbClr val="001B4C"/>
    <a:srgbClr val="002560"/>
    <a:srgbClr val="2975FF"/>
    <a:srgbClr val="145CDE"/>
    <a:srgbClr val="9CBCF6"/>
    <a:srgbClr val="6199FF"/>
    <a:srgbClr val="6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ppy-new-year-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fonr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242888"/>
            <a:ext cx="9139237" cy="7343776"/>
          </a:xfrm>
          <a:prstGeom prst="rect">
            <a:avLst/>
          </a:prstGeom>
          <a:noFill/>
        </p:spPr>
      </p:pic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4812" y="0"/>
            <a:ext cx="4929188" cy="1223963"/>
          </a:xfrm>
        </p:spPr>
        <p:txBody>
          <a:bodyPr/>
          <a:lstStyle/>
          <a:p>
            <a:pPr algn="ctr"/>
            <a:r>
              <a:rPr lang="ru-RU" sz="6600">
                <a:solidFill>
                  <a:srgbClr val="990000"/>
                </a:solidFill>
              </a:rPr>
              <a:t>Швеция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852738"/>
            <a:ext cx="3816350" cy="40052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       </a:t>
            </a:r>
            <a:r>
              <a:rPr lang="ru-RU" sz="2000" b="1">
                <a:solidFill>
                  <a:srgbClr val="990000"/>
                </a:solidFill>
              </a:rPr>
              <a:t>Санкта Люсия,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В чудном мерцаньи,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В зимнюю ночь дари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Света сиянье!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Нас унося в мечтах,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Словно на крыльях,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Вспыхнет твоя свеча,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Санкта-Люсия.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В белом ты к нам вошла,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Дева святая,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О Рождестве Христа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Напоминая.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Нас унося в мечтах,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Словно на крыльях,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Вспыхнет твоя свеча,</a:t>
            </a:r>
            <a:br>
              <a:rPr lang="ru-RU" sz="2000" b="1">
                <a:solidFill>
                  <a:srgbClr val="990000"/>
                </a:solidFill>
              </a:rPr>
            </a:br>
            <a:r>
              <a:rPr lang="ru-RU" sz="2000" b="1">
                <a:solidFill>
                  <a:srgbClr val="990000"/>
                </a:solidFill>
              </a:rPr>
              <a:t>Санкта-Люсия.</a:t>
            </a:r>
            <a:r>
              <a:rPr lang="ru-RU" sz="200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81925" name="Picture 5" descr="Люч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3240087" cy="2608262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81926" name="Picture 6" descr="Лючия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125538"/>
            <a:ext cx="2749550" cy="443865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27" name="Rectangle 7"/>
          <p:cNvSpPr>
            <a:spLocks noRot="1" noChangeArrowheads="1"/>
          </p:cNvSpPr>
          <p:nvPr/>
        </p:nvSpPr>
        <p:spPr bwMode="auto">
          <a:xfrm>
            <a:off x="3708400" y="5634038"/>
            <a:ext cx="49291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Королева света Лючия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ristma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113338" cy="3771900"/>
          </a:xfrm>
          <a:prstGeom prst="rect">
            <a:avLst/>
          </a:prstGeom>
          <a:noFill/>
        </p:spPr>
      </p:pic>
      <p:pic>
        <p:nvPicPr>
          <p:cNvPr id="3" name="Picture 7" descr="christma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905250" cy="37099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5772043" y="1309780"/>
            <a:ext cx="3131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Финляндия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90000"/>
                </a:solidFill>
              </a:rPr>
              <a:t>Финский Дед Мороз </a:t>
            </a:r>
          </a:p>
          <a:p>
            <a:pPr algn="ctr"/>
            <a:r>
              <a:rPr lang="ru-RU" sz="2400" b="1" i="1" dirty="0" smtClean="0">
                <a:solidFill>
                  <a:srgbClr val="990000"/>
                </a:solidFill>
              </a:rPr>
              <a:t>   </a:t>
            </a:r>
            <a:r>
              <a:rPr lang="ru-RU" sz="2400" b="1" i="1" dirty="0" err="1" smtClean="0">
                <a:solidFill>
                  <a:srgbClr val="990000"/>
                </a:solidFill>
              </a:rPr>
              <a:t>Йоулупукки</a:t>
            </a:r>
            <a:endParaRPr lang="ru-RU" sz="2400" b="1" i="1" dirty="0" smtClean="0">
              <a:solidFill>
                <a:srgbClr val="990000"/>
              </a:solidFill>
            </a:endParaRPr>
          </a:p>
          <a:p>
            <a:pPr algn="ctr" eaLnBrk="0" hangingPunct="0"/>
            <a:endParaRPr lang="ru-RU" sz="2400" b="1" i="1" u="sng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71008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1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Франция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2303463" cy="1200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2708920"/>
            <a:ext cx="45720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Накануне Рождества вечером дети наряжают елку и ждут прихода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Пер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Ноэля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(на русский его имя переводится как Отец Рождества).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Новый год для французов — праздник, который справляют в компании друзей. Дарят друг другу обычно шоколад.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6699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6699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6699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6699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6699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66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Чехия и Словакия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Святой 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</a:rPr>
              <a:t>Микулаш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- это чешский Дед Мороз. Он приходит к детям в ночь с 5 на 6 декабря. 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</a:rPr>
              <a:t>Микулаш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одет в длинную шубу, высокую шапку, в руках у него посох с закрученным в спираль верхом, за спиной – короб с подарками.</a:t>
            </a:r>
          </a:p>
          <a:p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5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39182"/>
            <a:ext cx="3024335" cy="4871412"/>
          </a:xfrm>
          <a:prstGeom prst="rect">
            <a:avLst/>
          </a:prstGeom>
          <a:noFill/>
        </p:spPr>
      </p:pic>
      <p:pic>
        <p:nvPicPr>
          <p:cNvPr id="6" name="Picture 7" descr="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276" y="3861048"/>
            <a:ext cx="335557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Синтерклаас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так местные жители величают Деда Мороза - приезжает на лодке в последнюю субботу ноября вместе со своим помощником - Черным Петером. Дети верят, что Петер - испанец, который отшлепает всех непослушных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мальчиков и девочек.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8188" y="404664"/>
            <a:ext cx="527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Голландия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8" descr="i1_1149-9_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953" b="1651"/>
          <a:stretch>
            <a:fillRect/>
          </a:stretch>
        </p:blipFill>
        <p:spPr bwMode="auto">
          <a:xfrm>
            <a:off x="669408" y="1717968"/>
            <a:ext cx="3614184" cy="429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Германия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Санта Клаус появляется на ослике.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Перед сном дети ставят на стол тарелку для подарков, которые им принесет Санта Клаус, а в башмаки кладут сено - угощение для его ослика.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7" descr="title_3"/>
          <p:cNvPicPr>
            <a:picLocks noChangeAspect="1" noChangeArrowheads="1"/>
          </p:cNvPicPr>
          <p:nvPr/>
        </p:nvPicPr>
        <p:blipFill>
          <a:blip r:embed="rId2" cstate="print"/>
          <a:srcRect b="31808"/>
          <a:stretch>
            <a:fillRect/>
          </a:stretch>
        </p:blipFill>
        <p:spPr bwMode="auto">
          <a:xfrm>
            <a:off x="2915816" y="980728"/>
            <a:ext cx="5256584" cy="1810037"/>
          </a:xfrm>
          <a:prstGeom prst="rect">
            <a:avLst/>
          </a:prstGeom>
          <a:noFill/>
        </p:spPr>
      </p:pic>
      <p:pic>
        <p:nvPicPr>
          <p:cNvPr id="6" name="Picture 8" descr="santaclau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29179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Венгрия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В Венгрии накануне Дня святого Николая дети ставят свои чисто вымытые ботинки на подоконник, и утром хорошие дети находят в них сладости, орехи и фрукты, и даже маленькие игрушки. </a:t>
            </a:r>
            <a:br>
              <a:rPr lang="ru-RU" dirty="0" smtClean="0">
                <a:solidFill>
                  <a:srgbClr val="990000"/>
                </a:solidFill>
              </a:rPr>
            </a:br>
            <a:endParaRPr lang="ru-RU" dirty="0" smtClean="0">
              <a:solidFill>
                <a:srgbClr val="990000"/>
              </a:solidFill>
            </a:endParaRPr>
          </a:p>
          <a:p>
            <a:endParaRPr lang="ru-RU" dirty="0"/>
          </a:p>
        </p:txBody>
      </p:sp>
      <p:pic>
        <p:nvPicPr>
          <p:cNvPr id="5" name="Picture 5" descr="912_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" y="2276872"/>
            <a:ext cx="43451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Италия</a:t>
            </a:r>
            <a:b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Баббо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Натале</a:t>
            </a:r>
          </a:p>
          <a:p>
            <a:endParaRPr lang="ru-RU" dirty="0"/>
          </a:p>
        </p:txBody>
      </p:sp>
      <p:pic>
        <p:nvPicPr>
          <p:cNvPr id="6" name="Picture 7" descr="befana-bann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21121"/>
            <a:ext cx="3456384" cy="3888433"/>
          </a:xfrm>
          <a:prstGeom prst="rect">
            <a:avLst/>
          </a:prstGeom>
          <a:noFill/>
          <a:ln w="76200" cmpd="tri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7" name="Picture 9" descr="babbo%20natale%20abbrac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2781300"/>
            <a:ext cx="2726383" cy="369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6600"/>
                </a:solidFill>
              </a:rPr>
              <a:t>Англия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C6600"/>
                </a:solidFill>
              </a:rPr>
              <a:t>Деда Мороза зовут Санта Клаус.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C6600"/>
                </a:solidFill>
              </a:rPr>
              <a:t>   В Англии возник обычай обмениваться к Новому году поздравительными открытками.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C6600"/>
                </a:solidFill>
              </a:rPr>
              <a:t>Первая новогодняя открытка была напечатана в Лондоне в 1843 году.</a:t>
            </a:r>
          </a:p>
          <a:p>
            <a:endParaRPr lang="ru-RU" dirty="0"/>
          </a:p>
        </p:txBody>
      </p:sp>
      <p:pic>
        <p:nvPicPr>
          <p:cNvPr id="7" name="Picture 11" descr="souvtit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1864"/>
          <a:stretch>
            <a:fillRect/>
          </a:stretch>
        </p:blipFill>
        <p:spPr bwMode="auto">
          <a:xfrm>
            <a:off x="395536" y="3140968"/>
            <a:ext cx="4038600" cy="311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Шотландия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Шотландии Новый  год называют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Хогмани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Старинный шотландский обычай также – это церемониальное поджигание бочки с дегтем, которую  катят по улицам, сжигая, таким образом, старый год и возвещая приход нового. </a:t>
            </a:r>
          </a:p>
          <a:p>
            <a:endParaRPr lang="ru-RU" dirty="0"/>
          </a:p>
        </p:txBody>
      </p:sp>
      <p:pic>
        <p:nvPicPr>
          <p:cNvPr id="5" name="Picture 5" descr="9p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76" y="1600200"/>
            <a:ext cx="398284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5976" y="836712"/>
            <a:ext cx="457301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Новый год </a:t>
            </a:r>
            <a:endParaRPr kumimoji="0" lang="ru-RU" sz="72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890" y="2551837"/>
            <a:ext cx="63262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обычаи и традиции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69696"/>
                </a:solidFill>
              </a:rPr>
              <a:t>Ирландия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000" b="1" dirty="0" smtClean="0"/>
              <a:t> </a:t>
            </a:r>
            <a:r>
              <a:rPr lang="ru-RU" b="1" dirty="0" smtClean="0">
                <a:solidFill>
                  <a:srgbClr val="777777"/>
                </a:solidFill>
              </a:rPr>
              <a:t>В Ирландии вечером накануне Нового года все открывают двери своих домов. Каждый, кто пожелает, может войти и будет желанным гостем. Его угостят и преподнесут стакан вина со словами: «За мир в этом доме и во всем мире!» На следующий день отмечается праздник дома. Интересна старинная ирландская традиция – дарить на счастье кусочек угля. </a:t>
            </a:r>
            <a:br>
              <a:rPr lang="ru-RU" b="1" dirty="0" smtClean="0">
                <a:solidFill>
                  <a:srgbClr val="777777"/>
                </a:solidFill>
              </a:rPr>
            </a:br>
            <a:endParaRPr lang="ru-RU" dirty="0"/>
          </a:p>
        </p:txBody>
      </p:sp>
      <p:pic>
        <p:nvPicPr>
          <p:cNvPr id="5" name="Picture 6" descr="200511011136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49" y="2276872"/>
            <a:ext cx="418111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         Япония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240360" cy="4525963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3366FF"/>
              </a:solidFill>
            </a:endParaRPr>
          </a:p>
          <a:p>
            <a:endParaRPr lang="ru-RU" b="1" dirty="0" smtClean="0">
              <a:solidFill>
                <a:srgbClr val="3366FF"/>
              </a:solidFill>
            </a:endParaRPr>
          </a:p>
          <a:p>
            <a:r>
              <a:rPr lang="ru-RU" b="1" dirty="0" smtClean="0">
                <a:solidFill>
                  <a:srgbClr val="3366FF"/>
                </a:solidFill>
              </a:rPr>
              <a:t>В Японии принято встречать Новый год в новой одежде. Считается, что это приносит здоровье и удачу.  </a:t>
            </a:r>
          </a:p>
          <a:p>
            <a:endParaRPr lang="ru-RU" dirty="0"/>
          </a:p>
        </p:txBody>
      </p:sp>
      <p:pic>
        <p:nvPicPr>
          <p:cNvPr id="1026" name="Picture 2" descr="C:\Users\Usser\Desktop\huongptp20121214161117952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779" y="1484784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    Китай, Индия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В </a:t>
            </a:r>
            <a:r>
              <a:rPr lang="ru-RU" b="1" dirty="0" smtClean="0">
                <a:solidFill>
                  <a:schemeClr val="tx2"/>
                </a:solidFill>
              </a:rPr>
              <a:t>Китае</a:t>
            </a:r>
            <a:r>
              <a:rPr lang="ru-RU" dirty="0" smtClean="0">
                <a:solidFill>
                  <a:schemeClr val="tx2"/>
                </a:solidFill>
              </a:rPr>
              <a:t> в  новогоднюю ночь на улицах и площадях зажигают бесчисленное множество маленьких фонариков.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    А в разных частях </a:t>
            </a:r>
            <a:r>
              <a:rPr lang="ru-RU" b="1" dirty="0" smtClean="0">
                <a:solidFill>
                  <a:schemeClr val="tx2"/>
                </a:solidFill>
              </a:rPr>
              <a:t>Индии </a:t>
            </a:r>
            <a:r>
              <a:rPr lang="ru-RU" dirty="0" smtClean="0">
                <a:solidFill>
                  <a:schemeClr val="tx2"/>
                </a:solidFill>
              </a:rPr>
              <a:t>Новый год отмечают </a:t>
            </a:r>
            <a:r>
              <a:rPr lang="ru-RU" dirty="0" smtClean="0"/>
              <a:t>в разное время года. В начале лета - праздник Лори. Дети заранее собирают у дома сухие ветки, солому, старые вещи. Вечером разжигают большие костры, вокруг которых танцуют и поют.   </a:t>
            </a:r>
          </a:p>
          <a:p>
            <a:endParaRPr lang="ru-RU" dirty="0"/>
          </a:p>
        </p:txBody>
      </p:sp>
      <p:pic>
        <p:nvPicPr>
          <p:cNvPr id="5" name="Picture 5" descr="babbo%20natale%2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49" t="1942" r="2049" b="1942"/>
          <a:stretch>
            <a:fillRect/>
          </a:stretch>
        </p:blipFill>
        <p:spPr bwMode="auto">
          <a:xfrm>
            <a:off x="791154" y="2082524"/>
            <a:ext cx="3370692" cy="3561314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Бирма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Новый год в Бирме наступает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1 апреля.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Именно в это время здесь стоит знойная жара. Целую неделю люди с удовольствием поливают друг друга водой, идет новогодний праздник воды «</a:t>
            </a:r>
            <a:r>
              <a:rPr lang="ru-RU" sz="3500" b="1" dirty="0" err="1" smtClean="0">
                <a:solidFill>
                  <a:schemeClr val="accent6">
                    <a:lumMod val="75000"/>
                  </a:schemeClr>
                </a:solidFill>
              </a:rPr>
              <a:t>тинджан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6" descr="reindeer_guffycre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31623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Непал, Вьетнам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Во Вьетнаме Новый год - это праздник дружбы. Встречают его вьетнамцы ночью, а с наступлением сумерек они разводят костры в парках, садах и на улицах. У костров собираются целыми семьями и на углях готовят особые лакомства из риса. В Новогоднюю ночь прощают все обиды и забывают все ссоры.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В Непале Новый год встречают с восходом солнца. Ночью, когда полная Луна, непальцы зажигают огромные костры и кидают в огонь ненужные вещи. </a:t>
            </a:r>
            <a:br>
              <a:rPr lang="ru-RU" b="1" dirty="0" smtClean="0"/>
            </a:br>
            <a:r>
              <a:rPr lang="ru-RU" b="1" dirty="0" smtClean="0"/>
              <a:t>На следующий день начинается Праздник красок, и тогда вся страна превращается в огромную радугу. Люди разрисовывают себе лица, руки, грудь необычным узором, а потом танцуют и поют песни на улицах</a:t>
            </a:r>
            <a:endParaRPr lang="ru-RU" dirty="0"/>
          </a:p>
        </p:txBody>
      </p:sp>
      <p:pic>
        <p:nvPicPr>
          <p:cNvPr id="5" name="Picture 5" descr="fir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168352" cy="42699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     Израиль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Новый год здесь называют </a:t>
            </a:r>
            <a:r>
              <a:rPr lang="ru-RU" b="1" dirty="0" err="1" smtClean="0">
                <a:solidFill>
                  <a:srgbClr val="00B050"/>
                </a:solidFill>
              </a:rPr>
              <a:t>Рош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ха-Шан</a:t>
            </a:r>
            <a:r>
              <a:rPr lang="ru-RU" b="1" dirty="0" smtClean="0">
                <a:solidFill>
                  <a:srgbClr val="00B050"/>
                </a:solidFill>
              </a:rPr>
              <a:t> и празднуют его первые два дня месяца сентября.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</a:t>
            </a:r>
            <a:r>
              <a:rPr lang="ru-RU" b="1" dirty="0" err="1" smtClean="0">
                <a:solidFill>
                  <a:srgbClr val="00B050"/>
                </a:solidFill>
              </a:rPr>
              <a:t>Рош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ха-Шана</a:t>
            </a:r>
            <a:r>
              <a:rPr lang="ru-RU" b="1" dirty="0" smtClean="0">
                <a:solidFill>
                  <a:srgbClr val="00B050"/>
                </a:solidFill>
              </a:rPr>
              <a:t> – годовщина сотворения мира и начало царствования Бога.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этот день вновь подтверждается принятие Бога, как владыки.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Праздник Новый год - это день </a:t>
            </a:r>
            <a:r>
              <a:rPr lang="ru-RU" b="1" dirty="0" err="1" smtClean="0">
                <a:solidFill>
                  <a:srgbClr val="00B050"/>
                </a:solidFill>
              </a:rPr>
              <a:t>интесивных</a:t>
            </a:r>
            <a:r>
              <a:rPr lang="ru-RU" b="1" dirty="0" smtClean="0">
                <a:solidFill>
                  <a:srgbClr val="00B050"/>
                </a:solidFill>
              </a:rPr>
              <a:t> молитв и сдержанного веселья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7" descr="191746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879" y="1600200"/>
            <a:ext cx="29892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66FF"/>
                </a:solidFill>
              </a:rPr>
              <a:t>Эфиопия</a:t>
            </a:r>
            <a:endParaRPr lang="ru-RU" dirty="0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sz="2400" b="1" dirty="0">
                <a:solidFill>
                  <a:srgbClr val="9966FF"/>
                </a:solidFill>
              </a:rPr>
              <a:t>11 сентября наступает Новый год в жаркой </a:t>
            </a:r>
            <a:r>
              <a:rPr lang="ru-RU" sz="2400" b="1" dirty="0" smtClean="0">
                <a:solidFill>
                  <a:srgbClr val="9966FF"/>
                </a:solidFill>
              </a:rPr>
              <a:t>Эфиопии. </a:t>
            </a:r>
            <a:endParaRPr lang="ru-RU" sz="2400" b="1" dirty="0">
              <a:solidFill>
                <a:srgbClr val="9966FF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9966FF"/>
                </a:solidFill>
              </a:rPr>
              <a:t>    Он совпадает с окончанием больших дождей и началом сбора урожая. В новогоднюю ночь устраиваются праздничные шествия, веселые игры и гулянья, самые смелые соревнуются в прыжках через огонь.</a:t>
            </a:r>
          </a:p>
        </p:txBody>
      </p:sp>
      <p:pic>
        <p:nvPicPr>
          <p:cNvPr id="6" name="Picture 5" descr="linkkikartta_r1_c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6498"/>
          <a:stretch>
            <a:fillRect/>
          </a:stretch>
        </p:blipFill>
        <p:spPr bwMode="auto">
          <a:xfrm>
            <a:off x="4490548" y="2276872"/>
            <a:ext cx="4113900" cy="299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      </a:t>
            </a:r>
            <a:r>
              <a:rPr lang="ru-RU" sz="6600" dirty="0" smtClean="0">
                <a:solidFill>
                  <a:srgbClr val="00B0F0"/>
                </a:solidFill>
              </a:rPr>
              <a:t>Куба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На Кубе детский новогодний праздник называется День Королей. Королей-волшебников, приносящих подарки детям, зовут </a:t>
            </a:r>
            <a:r>
              <a:rPr lang="ru-RU" b="1" dirty="0" err="1" smtClean="0">
                <a:solidFill>
                  <a:srgbClr val="00B0F0"/>
                </a:solidFill>
              </a:rPr>
              <a:t>Бальтасар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Гаспар</a:t>
            </a:r>
            <a:r>
              <a:rPr lang="ru-RU" b="1" dirty="0" smtClean="0">
                <a:solidFill>
                  <a:srgbClr val="00B0F0"/>
                </a:solidFill>
              </a:rPr>
              <a:t> и </a:t>
            </a:r>
            <a:r>
              <a:rPr lang="ru-RU" b="1" dirty="0" err="1" smtClean="0">
                <a:solidFill>
                  <a:srgbClr val="00B0F0"/>
                </a:solidFill>
              </a:rPr>
              <a:t>Мельчор</a:t>
            </a:r>
            <a:r>
              <a:rPr lang="ru-RU" b="1" dirty="0" smtClean="0">
                <a:solidFill>
                  <a:srgbClr val="00B0F0"/>
                </a:solidFill>
              </a:rPr>
              <a:t>.  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Накануне дети пишут им письма, в которых рассказывают о своих заветных желаниях.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Picture 5" descr="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1965792" cy="1965792"/>
          </a:xfrm>
          <a:prstGeom prst="rect">
            <a:avLst/>
          </a:prstGeom>
          <a:noFill/>
        </p:spPr>
      </p:pic>
      <p:pic>
        <p:nvPicPr>
          <p:cNvPr id="6" name="Picture 6" descr="tours--2-w2c2d2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779838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Панама, Афганистан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Панаме в полночь, когда Новый год только начинается, звонят во все колокола, завывают сирены, гудят автомобили.   Сами панамцы же - и дети, и взрослые - в это время громко кричат и стучат всем, что попадется им под руки. И весь этот шум для того, чтобы "задобрить" год, который наступает.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21 марта празднуют Новый год в Афганистане, называется этот праздник – </a:t>
            </a:r>
            <a:r>
              <a:rPr lang="ru-RU" b="1" dirty="0" err="1" smtClean="0">
                <a:solidFill>
                  <a:srgbClr val="C00000"/>
                </a:solidFill>
              </a:rPr>
              <a:t>Навруз</a:t>
            </a:r>
            <a:r>
              <a:rPr lang="ru-RU" b="1" dirty="0" smtClean="0">
                <a:solidFill>
                  <a:srgbClr val="C00000"/>
                </a:solidFill>
              </a:rPr>
              <a:t>. Это время начала сельскохозяйственных работ. Старейшина села проводит в поле первую борозду. В этот же день открываются веселые ярмарки, на которых выступают фокусники, канатоходцы, музыканты. 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Имена Деда Мороза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Финляндия – </a:t>
            </a:r>
            <a:r>
              <a:rPr lang="ru-RU" b="1" dirty="0" err="1" smtClean="0">
                <a:solidFill>
                  <a:srgbClr val="00B050"/>
                </a:solidFill>
              </a:rPr>
              <a:t>Йоулупукки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Франция – </a:t>
            </a:r>
            <a:r>
              <a:rPr lang="ru-RU" b="1" dirty="0" err="1" smtClean="0">
                <a:solidFill>
                  <a:srgbClr val="00B050"/>
                </a:solidFill>
              </a:rPr>
              <a:t>Пэр-Ноэль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Италия – </a:t>
            </a:r>
            <a:r>
              <a:rPr lang="ru-RU" b="1" dirty="0" err="1" smtClean="0">
                <a:solidFill>
                  <a:srgbClr val="00B050"/>
                </a:solidFill>
              </a:rPr>
              <a:t>Баббо</a:t>
            </a:r>
            <a:r>
              <a:rPr lang="ru-RU" b="1" dirty="0" smtClean="0">
                <a:solidFill>
                  <a:srgbClr val="00B050"/>
                </a:solidFill>
              </a:rPr>
              <a:t> Натале;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Швеция – </a:t>
            </a:r>
            <a:r>
              <a:rPr lang="ru-RU" b="1" dirty="0" err="1" smtClean="0">
                <a:solidFill>
                  <a:srgbClr val="00B050"/>
                </a:solidFill>
              </a:rPr>
              <a:t>Йолотомтен</a:t>
            </a:r>
            <a:r>
              <a:rPr lang="ru-RU" b="1" dirty="0" smtClean="0">
                <a:solidFill>
                  <a:srgbClr val="00B050"/>
                </a:solidFill>
              </a:rPr>
              <a:t> или Юль </a:t>
            </a:r>
            <a:r>
              <a:rPr lang="ru-RU" b="1" dirty="0" err="1" smtClean="0">
                <a:solidFill>
                  <a:srgbClr val="00B050"/>
                </a:solidFill>
              </a:rPr>
              <a:t>Темтен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Дания – (два деда) </a:t>
            </a:r>
            <a:r>
              <a:rPr lang="ru-RU" b="1" dirty="0" err="1" smtClean="0">
                <a:solidFill>
                  <a:srgbClr val="00B050"/>
                </a:solidFill>
              </a:rPr>
              <a:t>Юлеманден</a:t>
            </a:r>
            <a:r>
              <a:rPr lang="ru-RU" b="1" dirty="0" smtClean="0">
                <a:solidFill>
                  <a:srgbClr val="00B050"/>
                </a:solidFill>
              </a:rPr>
              <a:t> и </a:t>
            </a:r>
            <a:r>
              <a:rPr lang="ru-RU" b="1" dirty="0" err="1" smtClean="0">
                <a:solidFill>
                  <a:srgbClr val="00B050"/>
                </a:solidFill>
              </a:rPr>
              <a:t>Юлениссен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Норвегия – </a:t>
            </a:r>
            <a:r>
              <a:rPr lang="ru-RU" b="1" dirty="0" err="1" smtClean="0">
                <a:solidFill>
                  <a:srgbClr val="00B050"/>
                </a:solidFill>
              </a:rPr>
              <a:t>Юлебукк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Голландия – </a:t>
            </a:r>
            <a:r>
              <a:rPr lang="ru-RU" b="1" dirty="0" err="1" smtClean="0">
                <a:solidFill>
                  <a:srgbClr val="00B050"/>
                </a:solidFill>
              </a:rPr>
              <a:t>Синтерклаас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Австрия – святой </a:t>
            </a:r>
            <a:r>
              <a:rPr lang="ru-RU" b="1" dirty="0" err="1" smtClean="0">
                <a:solidFill>
                  <a:srgbClr val="00B050"/>
                </a:solidFill>
              </a:rPr>
              <a:t>Сильвестр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США – Санта Клаус; 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Словакия – </a:t>
            </a:r>
            <a:r>
              <a:rPr lang="ru-RU" b="1" dirty="0" err="1" smtClean="0">
                <a:solidFill>
                  <a:srgbClr val="00B050"/>
                </a:solidFill>
              </a:rPr>
              <a:t>Ежишек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gp4hhu2jebjur695ginxr0sjfowwonj_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9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Имена Деда Мороза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Чехия, Польша – </a:t>
            </a:r>
            <a:r>
              <a:rPr lang="ru-RU" b="1" dirty="0" err="1" smtClean="0">
                <a:solidFill>
                  <a:srgbClr val="00B050"/>
                </a:solidFill>
              </a:rPr>
              <a:t>Микулаш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Кипр – святой Василий;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Калмыкия – </a:t>
            </a:r>
            <a:r>
              <a:rPr lang="ru-RU" b="1" dirty="0" err="1" smtClean="0">
                <a:solidFill>
                  <a:srgbClr val="00B050"/>
                </a:solidFill>
              </a:rPr>
              <a:t>Зул</a:t>
            </a:r>
            <a:r>
              <a:rPr lang="ru-RU" b="1" dirty="0" smtClean="0">
                <a:solidFill>
                  <a:srgbClr val="00B050"/>
                </a:solidFill>
              </a:rPr>
              <a:t> (ездит верхом на осле);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Монголия – </a:t>
            </a:r>
            <a:r>
              <a:rPr lang="ru-RU" b="1" dirty="0" err="1" smtClean="0">
                <a:solidFill>
                  <a:srgbClr val="00B050"/>
                </a:solidFill>
              </a:rPr>
              <a:t>Увлин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Увгун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Камбоджа – где нет ни мороза, ни снега, ни зимы, провожает старый год  и встречает новый  - Дед Жар;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Япония – </a:t>
            </a:r>
            <a:r>
              <a:rPr lang="ru-RU" b="1" dirty="0" err="1" smtClean="0">
                <a:solidFill>
                  <a:srgbClr val="00B050"/>
                </a:solidFill>
              </a:rPr>
              <a:t>Одзи-сан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Румыния – </a:t>
            </a:r>
            <a:r>
              <a:rPr lang="ru-RU" b="1" dirty="0" err="1" smtClean="0">
                <a:solidFill>
                  <a:srgbClr val="00B050"/>
                </a:solidFill>
              </a:rPr>
              <a:t>Мош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Джарилэ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Китай – </a:t>
            </a:r>
            <a:r>
              <a:rPr lang="ru-RU" b="1" dirty="0" err="1" smtClean="0">
                <a:solidFill>
                  <a:srgbClr val="00B050"/>
                </a:solidFill>
              </a:rPr>
              <a:t>Шань</a:t>
            </a:r>
            <a:r>
              <a:rPr lang="ru-RU" b="1" dirty="0" smtClean="0">
                <a:solidFill>
                  <a:srgbClr val="00B050"/>
                </a:solidFill>
              </a:rPr>
              <a:t> Дань </a:t>
            </a:r>
            <a:r>
              <a:rPr lang="ru-RU" b="1" dirty="0" err="1" smtClean="0">
                <a:solidFill>
                  <a:srgbClr val="00B050"/>
                </a:solidFill>
              </a:rPr>
              <a:t>Лаожен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Узбекистан – </a:t>
            </a:r>
            <a:r>
              <a:rPr lang="ru-RU" b="1" dirty="0" err="1" smtClean="0">
                <a:solidFill>
                  <a:srgbClr val="00B050"/>
                </a:solidFill>
              </a:rPr>
              <a:t>Корбобо</a:t>
            </a:r>
            <a:r>
              <a:rPr lang="ru-RU" b="1" dirty="0" smtClean="0">
                <a:solidFill>
                  <a:srgbClr val="00B050"/>
                </a:solidFill>
              </a:rPr>
              <a:t> и </a:t>
            </a:r>
            <a:r>
              <a:rPr lang="ru-RU" b="1" dirty="0" err="1" smtClean="0">
                <a:solidFill>
                  <a:srgbClr val="00B050"/>
                </a:solidFill>
              </a:rPr>
              <a:t>Коргыз</a:t>
            </a:r>
            <a:r>
              <a:rPr lang="ru-RU" b="1" dirty="0" smtClean="0">
                <a:solidFill>
                  <a:srgbClr val="00B050"/>
                </a:solidFill>
              </a:rPr>
              <a:t> (снегурочка), «снежный дедушка» въезжает верхом на осле в сопровождении снегурочки, бегущей  у стремени.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  <a:t>Счастливого </a:t>
            </a:r>
            <a:b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</a:rPr>
              <a:t>                 Нового года!</a:t>
            </a:r>
            <a:endParaRPr lang="ru-RU" sz="5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8" descr="accuei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632198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8042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обычаи и традиции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календаре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 января.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этот день, как известно, начинается Новый год.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 все времена и у всех народов наступление Нового года считалось праздником,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 не всегда этот день приходился на 1 января. </a:t>
            </a:r>
          </a:p>
          <a:p>
            <a:endParaRPr lang="ru-RU" dirty="0"/>
          </a:p>
        </p:txBody>
      </p:sp>
      <p:pic>
        <p:nvPicPr>
          <p:cNvPr id="8" name="Picture 5" descr="D:\Мои документы\Мама\goodtree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132" y="1180185"/>
            <a:ext cx="3121259" cy="494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обычаи и традиции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FFCC"/>
                </a:solidFill>
              </a:rPr>
              <a:t>На календаре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500" b="1" dirty="0" smtClean="0"/>
              <a:t>В Древнем Египте, например, Новый год праздновали в начале лета, во время разлива Нила. </a:t>
            </a:r>
            <a:br>
              <a:rPr lang="ru-RU" sz="5500" b="1" dirty="0" smtClean="0"/>
            </a:br>
            <a:r>
              <a:rPr lang="ru-RU" sz="5500" b="1" dirty="0" smtClean="0"/>
              <a:t>   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500" b="1" dirty="0" smtClean="0"/>
              <a:t>     В  Древней Греции начало года приходилось на самый длинный день в году - 22 июня. А летоисчисление греки вели от знаменитых Олимпийских игр, которые устраивались в честь легендарного Геракла.  Впервые календарь, в котором год начинался с 1 января, ввел римский император Юлий Цезарь. </a:t>
            </a:r>
            <a:r>
              <a:rPr lang="ru-RU" sz="5500" b="1" dirty="0" smtClean="0">
                <a:solidFill>
                  <a:srgbClr val="CC99FF"/>
                </a:solidFill>
              </a:rPr>
              <a:t/>
            </a:r>
            <a:br>
              <a:rPr lang="ru-RU" sz="5500" b="1" dirty="0" smtClean="0">
                <a:solidFill>
                  <a:srgbClr val="CC99FF"/>
                </a:solidFill>
              </a:rPr>
            </a:br>
            <a:r>
              <a:rPr lang="ru-RU" sz="5500" b="1" dirty="0" smtClean="0">
                <a:solidFill>
                  <a:srgbClr val="CC99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обычаи и традиции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 smtClean="0"/>
              <a:t>В средние века в Англии Новый год встречали с приходом весны - 1 марта. </a:t>
            </a:r>
            <a:br>
              <a:rPr lang="ru-RU" b="1" dirty="0" smtClean="0"/>
            </a:br>
            <a:endParaRPr lang="ru-RU" b="1" dirty="0" smtClean="0"/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    Во Франции, во времена Великой Французской революции, Новый год праздновали 22 сентября - в день образования Республики.</a:t>
            </a:r>
            <a:endParaRPr lang="ru-RU" dirty="0"/>
          </a:p>
        </p:txBody>
      </p:sp>
      <p:pic>
        <p:nvPicPr>
          <p:cNvPr id="3074" name="Picture 2" descr="C:\Users\Usser\Desktop\48d090034f9578289bb2d16eef306878_6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88" y="1556792"/>
            <a:ext cx="4672535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обычаи и традиции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 smtClean="0"/>
              <a:t>В России в новогоднюю ночь по домам ходили ряженые дети и взрослые. Одетые в маски и шкуры животных, они пели, танцевали, посыпали пол зерном, желая хозяевам богатого урожая.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    Праздновали Новый год в начале осени - 1 сентября. </a:t>
            </a:r>
            <a:br>
              <a:rPr lang="ru-RU" b="1" dirty="0" smtClean="0"/>
            </a:br>
            <a:r>
              <a:rPr lang="ru-RU" b="1" dirty="0" smtClean="0"/>
              <a:t>В 1700 году Петр Первый перенес празднование Нового года на 1 января, как это было принято во всех европейских</a:t>
            </a:r>
            <a:r>
              <a:rPr lang="ru-RU" sz="3200" b="1" dirty="0" smtClean="0"/>
              <a:t> </a:t>
            </a:r>
            <a:r>
              <a:rPr lang="ru-RU" b="1" dirty="0" smtClean="0"/>
              <a:t>странах. </a:t>
            </a:r>
          </a:p>
          <a:p>
            <a:endParaRPr lang="ru-RU" dirty="0"/>
          </a:p>
        </p:txBody>
      </p:sp>
      <p:pic>
        <p:nvPicPr>
          <p:cNvPr id="5" name="Picture 6" descr="16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873" y="1700808"/>
            <a:ext cx="4577373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dirty="0" smtClean="0">
                <a:solidFill>
                  <a:schemeClr val="tx2"/>
                </a:solidFill>
              </a:rPr>
              <a:t>И в наши дни празднуют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Новый год по-разному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Usser\Desktop\dec23_11356358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993706" cy="3993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5668a5pfb8xwlktdo1l1sw6xfikpnk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D:\Мои документы\Мама\bunsock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928802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D:\Мои документы\Мама\bunsock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D:\Мои документы\Мама\bunsock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D:\Мои документы\Мама\bunsock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76923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791</Words>
  <Application>Microsoft Office PowerPoint</Application>
  <PresentationFormat>Экран (4:3)</PresentationFormat>
  <Paragraphs>105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Новогодние  обычаи и традиции </vt:lpstr>
      <vt:lpstr>Новогодние  обычаи и традиции</vt:lpstr>
      <vt:lpstr>Новогодние       обычаи и традиции </vt:lpstr>
      <vt:lpstr>Новогодние  обычаи и традиции </vt:lpstr>
      <vt:lpstr>             И в наши дни празднуют              Новый год по-разному</vt:lpstr>
      <vt:lpstr>Презентация PowerPoint</vt:lpstr>
      <vt:lpstr>Швеция</vt:lpstr>
      <vt:lpstr>Презентация PowerPoint</vt:lpstr>
      <vt:lpstr>Презентация PowerPoint</vt:lpstr>
      <vt:lpstr>            Чехия и Словакия</vt:lpstr>
      <vt:lpstr>Презентация PowerPoint</vt:lpstr>
      <vt:lpstr>Германия </vt:lpstr>
      <vt:lpstr>Венгрия</vt:lpstr>
      <vt:lpstr> Италия </vt:lpstr>
      <vt:lpstr>Англия</vt:lpstr>
      <vt:lpstr>Шотландия</vt:lpstr>
      <vt:lpstr>Ирландия</vt:lpstr>
      <vt:lpstr>         Япония</vt:lpstr>
      <vt:lpstr>        Китай, Индия</vt:lpstr>
      <vt:lpstr> Бирма</vt:lpstr>
      <vt:lpstr>Непал, Вьетнам</vt:lpstr>
      <vt:lpstr>     Израиль</vt:lpstr>
      <vt:lpstr>Эфиопия</vt:lpstr>
      <vt:lpstr>      Куба</vt:lpstr>
      <vt:lpstr>             Панама, Афганистан</vt:lpstr>
      <vt:lpstr>               Имена Деда Мороза </vt:lpstr>
      <vt:lpstr>              Имена Деда Мороза </vt:lpstr>
      <vt:lpstr>               Счастливого                   Нового года!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`1</cp:lastModifiedBy>
  <cp:revision>21</cp:revision>
  <dcterms:created xsi:type="dcterms:W3CDTF">2013-08-17T08:34:50Z</dcterms:created>
  <dcterms:modified xsi:type="dcterms:W3CDTF">2018-12-23T16:07:08Z</dcterms:modified>
</cp:coreProperties>
</file>